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6" r:id="rId3"/>
    <p:sldId id="416" r:id="rId4"/>
    <p:sldId id="398" r:id="rId5"/>
    <p:sldId id="410" r:id="rId6"/>
    <p:sldId id="411" r:id="rId7"/>
    <p:sldId id="412" r:id="rId8"/>
    <p:sldId id="414" r:id="rId9"/>
    <p:sldId id="413" r:id="rId10"/>
    <p:sldId id="417" r:id="rId11"/>
    <p:sldId id="402" r:id="rId12"/>
    <p:sldId id="408" r:id="rId13"/>
    <p:sldId id="393" r:id="rId14"/>
  </p:sldIdLst>
  <p:sldSz cx="9144000" cy="6858000" type="screen4x3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66"/>
    <a:srgbClr val="FFFFCC"/>
    <a:srgbClr val="663300"/>
    <a:srgbClr val="A50021"/>
    <a:srgbClr val="634B45"/>
    <a:srgbClr val="4C4F4B"/>
    <a:srgbClr val="5E615B"/>
    <a:srgbClr val="FFD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85560" autoAdjust="0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05E96-7C76-4C4D-8D3E-9C1F28F64A1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7CE597B7-BE0D-4407-AA63-DC19DD45718E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sz="1800" b="0" dirty="0" smtClean="0">
              <a:solidFill>
                <a:schemeClr val="tx1"/>
              </a:solidFill>
            </a:rPr>
            <a:t>Enfoque de Gestión por Resultados</a:t>
          </a:r>
          <a:endParaRPr lang="es-PE" sz="1800" b="0" dirty="0">
            <a:solidFill>
              <a:schemeClr val="tx1"/>
            </a:solidFill>
          </a:endParaRPr>
        </a:p>
      </dgm:t>
    </dgm:pt>
    <dgm:pt modelId="{A6C8C31F-10E1-4CE0-8B3D-F8EC01BDDB1A}" type="parTrans" cxnId="{6C7BF75F-C5A4-4224-8D39-4E23CBDFFB7D}">
      <dgm:prSet/>
      <dgm:spPr/>
      <dgm:t>
        <a:bodyPr/>
        <a:lstStyle/>
        <a:p>
          <a:endParaRPr lang="es-PE"/>
        </a:p>
      </dgm:t>
    </dgm:pt>
    <dgm:pt modelId="{26E7D075-D6F4-4143-BE37-BCE943D5A861}" type="sibTrans" cxnId="{6C7BF75F-C5A4-4224-8D39-4E23CBDFFB7D}">
      <dgm:prSet/>
      <dgm:spPr/>
      <dgm:t>
        <a:bodyPr/>
        <a:lstStyle/>
        <a:p>
          <a:endParaRPr lang="es-PE"/>
        </a:p>
      </dgm:t>
    </dgm:pt>
    <dgm:pt modelId="{25764E36-A416-4B3D-92EA-4E8617E47356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sz="1100" dirty="0" smtClean="0">
              <a:solidFill>
                <a:schemeClr val="tx1"/>
              </a:solidFill>
            </a:rPr>
            <a:t>Impulsa Eficacia y Eficiencia en uso de recursos públicos.</a:t>
          </a:r>
          <a:endParaRPr lang="es-PE" sz="1100" dirty="0">
            <a:solidFill>
              <a:schemeClr val="tx1"/>
            </a:solidFill>
          </a:endParaRPr>
        </a:p>
      </dgm:t>
    </dgm:pt>
    <dgm:pt modelId="{9022CB8A-1ACD-4E17-935B-0F260D306D9B}" type="parTrans" cxnId="{B96F6AA9-5796-40D3-9CC9-F87CD2766F15}">
      <dgm:prSet/>
      <dgm:spPr/>
      <dgm:t>
        <a:bodyPr/>
        <a:lstStyle/>
        <a:p>
          <a:endParaRPr lang="es-PE"/>
        </a:p>
      </dgm:t>
    </dgm:pt>
    <dgm:pt modelId="{F3ACB757-F75B-4664-8B8E-6EDBA31E4412}" type="sibTrans" cxnId="{B96F6AA9-5796-40D3-9CC9-F87CD2766F15}">
      <dgm:prSet/>
      <dgm:spPr/>
      <dgm:t>
        <a:bodyPr/>
        <a:lstStyle/>
        <a:p>
          <a:endParaRPr lang="es-PE"/>
        </a:p>
      </dgm:t>
    </dgm:pt>
    <dgm:pt modelId="{F6FA49A5-E8ED-402A-9D8D-9FA689CE971D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sz="1100" dirty="0" smtClean="0">
              <a:solidFill>
                <a:schemeClr val="tx1"/>
              </a:solidFill>
            </a:rPr>
            <a:t>Impulsa Maximización de recursos públicos.</a:t>
          </a:r>
          <a:endParaRPr lang="es-PE" sz="1100" dirty="0">
            <a:solidFill>
              <a:schemeClr val="tx1"/>
            </a:solidFill>
          </a:endParaRPr>
        </a:p>
      </dgm:t>
    </dgm:pt>
    <dgm:pt modelId="{8E14F69C-18DF-4F40-8D44-0ED95E42211E}" type="parTrans" cxnId="{F34613F7-26E1-4810-84C2-DE6AE4E7818E}">
      <dgm:prSet/>
      <dgm:spPr/>
      <dgm:t>
        <a:bodyPr/>
        <a:lstStyle/>
        <a:p>
          <a:endParaRPr lang="es-PE"/>
        </a:p>
      </dgm:t>
    </dgm:pt>
    <dgm:pt modelId="{CF4EE8D7-731C-4E40-87D0-3D353ADF971E}" type="sibTrans" cxnId="{F34613F7-26E1-4810-84C2-DE6AE4E7818E}">
      <dgm:prSet/>
      <dgm:spPr/>
      <dgm:t>
        <a:bodyPr/>
        <a:lstStyle/>
        <a:p>
          <a:endParaRPr lang="es-PE"/>
        </a:p>
      </dgm:t>
    </dgm:pt>
    <dgm:pt modelId="{96905B2E-75C8-4D97-A631-B12A7B3EA31C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sz="1100" dirty="0" smtClean="0">
              <a:solidFill>
                <a:schemeClr val="tx1"/>
              </a:solidFill>
            </a:rPr>
            <a:t>Proporciona mayor Discrecionalidad y Flexibilidad, fortaleciendo la transparencia.</a:t>
          </a:r>
          <a:endParaRPr lang="es-PE" sz="1100" dirty="0">
            <a:solidFill>
              <a:schemeClr val="tx1"/>
            </a:solidFill>
          </a:endParaRPr>
        </a:p>
      </dgm:t>
    </dgm:pt>
    <dgm:pt modelId="{F48CB53E-CBE7-40AF-A662-C26206695C87}" type="parTrans" cxnId="{32FED27C-CC41-44F4-BE5D-8FBE442A7B0E}">
      <dgm:prSet/>
      <dgm:spPr/>
      <dgm:t>
        <a:bodyPr/>
        <a:lstStyle/>
        <a:p>
          <a:endParaRPr lang="es-PE"/>
        </a:p>
      </dgm:t>
    </dgm:pt>
    <dgm:pt modelId="{CB334287-C9B9-48FE-A9EB-1596AE2A47FE}" type="sibTrans" cxnId="{32FED27C-CC41-44F4-BE5D-8FBE442A7B0E}">
      <dgm:prSet/>
      <dgm:spPr/>
      <dgm:t>
        <a:bodyPr/>
        <a:lstStyle/>
        <a:p>
          <a:endParaRPr lang="es-PE"/>
        </a:p>
      </dgm:t>
    </dgm:pt>
    <dgm:pt modelId="{E4F2E03C-16FF-4903-B16F-2C7268C7C96B}" type="pres">
      <dgm:prSet presAssocID="{00005E96-7C76-4C4D-8D3E-9C1F28F64A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3DFB17E8-651D-4D71-B9DD-0ECA88B4543F}" type="pres">
      <dgm:prSet presAssocID="{7CE597B7-BE0D-4407-AA63-DC19DD45718E}" presName="centerShape" presStyleLbl="node0" presStyleIdx="0" presStyleCnt="1"/>
      <dgm:spPr/>
      <dgm:t>
        <a:bodyPr/>
        <a:lstStyle/>
        <a:p>
          <a:endParaRPr lang="es-PE"/>
        </a:p>
      </dgm:t>
    </dgm:pt>
    <dgm:pt modelId="{2ED088A2-1625-4DFD-B5FE-10C6AF558696}" type="pres">
      <dgm:prSet presAssocID="{F48CB53E-CBE7-40AF-A662-C26206695C87}" presName="parTrans" presStyleLbl="sibTrans2D1" presStyleIdx="0" presStyleCnt="3"/>
      <dgm:spPr/>
      <dgm:t>
        <a:bodyPr/>
        <a:lstStyle/>
        <a:p>
          <a:endParaRPr lang="es-PE"/>
        </a:p>
      </dgm:t>
    </dgm:pt>
    <dgm:pt modelId="{046A60D4-EC37-40F9-8B5A-DCC93B7C5030}" type="pres">
      <dgm:prSet presAssocID="{F48CB53E-CBE7-40AF-A662-C26206695C87}" presName="connectorText" presStyleLbl="sibTrans2D1" presStyleIdx="0" presStyleCnt="3"/>
      <dgm:spPr/>
      <dgm:t>
        <a:bodyPr/>
        <a:lstStyle/>
        <a:p>
          <a:endParaRPr lang="es-PE"/>
        </a:p>
      </dgm:t>
    </dgm:pt>
    <dgm:pt modelId="{354C8AF2-8DB4-4CAF-A36F-0309CD8A6CF1}" type="pres">
      <dgm:prSet presAssocID="{96905B2E-75C8-4D97-A631-B12A7B3EA31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C3A4EF8-EC8B-43B0-85D4-186FED2B7C66}" type="pres">
      <dgm:prSet presAssocID="{9022CB8A-1ACD-4E17-935B-0F260D306D9B}" presName="parTrans" presStyleLbl="sibTrans2D1" presStyleIdx="1" presStyleCnt="3"/>
      <dgm:spPr/>
      <dgm:t>
        <a:bodyPr/>
        <a:lstStyle/>
        <a:p>
          <a:endParaRPr lang="es-PE"/>
        </a:p>
      </dgm:t>
    </dgm:pt>
    <dgm:pt modelId="{FF4961BD-3E40-420B-A5F9-FC7E6D3C7905}" type="pres">
      <dgm:prSet presAssocID="{9022CB8A-1ACD-4E17-935B-0F260D306D9B}" presName="connectorText" presStyleLbl="sibTrans2D1" presStyleIdx="1" presStyleCnt="3"/>
      <dgm:spPr/>
      <dgm:t>
        <a:bodyPr/>
        <a:lstStyle/>
        <a:p>
          <a:endParaRPr lang="es-PE"/>
        </a:p>
      </dgm:t>
    </dgm:pt>
    <dgm:pt modelId="{F038F0ED-D202-43C3-9FAB-DF309DE486B7}" type="pres">
      <dgm:prSet presAssocID="{25764E36-A416-4B3D-92EA-4E8617E473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C50B7D0-77CE-49EC-AAFC-E1CC363489F8}" type="pres">
      <dgm:prSet presAssocID="{8E14F69C-18DF-4F40-8D44-0ED95E42211E}" presName="parTrans" presStyleLbl="sibTrans2D1" presStyleIdx="2" presStyleCnt="3"/>
      <dgm:spPr/>
      <dgm:t>
        <a:bodyPr/>
        <a:lstStyle/>
        <a:p>
          <a:endParaRPr lang="es-PE"/>
        </a:p>
      </dgm:t>
    </dgm:pt>
    <dgm:pt modelId="{60D1572B-34C0-47BB-9735-245A006204C6}" type="pres">
      <dgm:prSet presAssocID="{8E14F69C-18DF-4F40-8D44-0ED95E42211E}" presName="connectorText" presStyleLbl="sibTrans2D1" presStyleIdx="2" presStyleCnt="3"/>
      <dgm:spPr/>
      <dgm:t>
        <a:bodyPr/>
        <a:lstStyle/>
        <a:p>
          <a:endParaRPr lang="es-PE"/>
        </a:p>
      </dgm:t>
    </dgm:pt>
    <dgm:pt modelId="{BE4D4A4D-331D-444C-A050-5271911D79A1}" type="pres">
      <dgm:prSet presAssocID="{F6FA49A5-E8ED-402A-9D8D-9FA689CE97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037F2EA-1266-4986-A1A8-07E1D177F84C}" type="presOf" srcId="{8E14F69C-18DF-4F40-8D44-0ED95E42211E}" destId="{60D1572B-34C0-47BB-9735-245A006204C6}" srcOrd="1" destOrd="0" presId="urn:microsoft.com/office/officeart/2005/8/layout/radial5"/>
    <dgm:cxn modelId="{D2DD4890-B60B-41A6-BAEC-1789BB5A9B29}" type="presOf" srcId="{7CE597B7-BE0D-4407-AA63-DC19DD45718E}" destId="{3DFB17E8-651D-4D71-B9DD-0ECA88B4543F}" srcOrd="0" destOrd="0" presId="urn:microsoft.com/office/officeart/2005/8/layout/radial5"/>
    <dgm:cxn modelId="{1A90A872-01C8-4831-8CED-013D04D57673}" type="presOf" srcId="{96905B2E-75C8-4D97-A631-B12A7B3EA31C}" destId="{354C8AF2-8DB4-4CAF-A36F-0309CD8A6CF1}" srcOrd="0" destOrd="0" presId="urn:microsoft.com/office/officeart/2005/8/layout/radial5"/>
    <dgm:cxn modelId="{E248B464-B1A1-43CC-B7A9-E9446456AAA9}" type="presOf" srcId="{25764E36-A416-4B3D-92EA-4E8617E47356}" destId="{F038F0ED-D202-43C3-9FAB-DF309DE486B7}" srcOrd="0" destOrd="0" presId="urn:microsoft.com/office/officeart/2005/8/layout/radial5"/>
    <dgm:cxn modelId="{3A5A0ABB-3042-4F9A-A44F-63938073BC82}" type="presOf" srcId="{8E14F69C-18DF-4F40-8D44-0ED95E42211E}" destId="{EC50B7D0-77CE-49EC-AAFC-E1CC363489F8}" srcOrd="0" destOrd="0" presId="urn:microsoft.com/office/officeart/2005/8/layout/radial5"/>
    <dgm:cxn modelId="{9B35ED6C-82D0-4085-9F37-5C3FDB563A91}" type="presOf" srcId="{00005E96-7C76-4C4D-8D3E-9C1F28F64A12}" destId="{E4F2E03C-16FF-4903-B16F-2C7268C7C96B}" srcOrd="0" destOrd="0" presId="urn:microsoft.com/office/officeart/2005/8/layout/radial5"/>
    <dgm:cxn modelId="{F34613F7-26E1-4810-84C2-DE6AE4E7818E}" srcId="{7CE597B7-BE0D-4407-AA63-DC19DD45718E}" destId="{F6FA49A5-E8ED-402A-9D8D-9FA689CE971D}" srcOrd="2" destOrd="0" parTransId="{8E14F69C-18DF-4F40-8D44-0ED95E42211E}" sibTransId="{CF4EE8D7-731C-4E40-87D0-3D353ADF971E}"/>
    <dgm:cxn modelId="{32FED27C-CC41-44F4-BE5D-8FBE442A7B0E}" srcId="{7CE597B7-BE0D-4407-AA63-DC19DD45718E}" destId="{96905B2E-75C8-4D97-A631-B12A7B3EA31C}" srcOrd="0" destOrd="0" parTransId="{F48CB53E-CBE7-40AF-A662-C26206695C87}" sibTransId="{CB334287-C9B9-48FE-A9EB-1596AE2A47FE}"/>
    <dgm:cxn modelId="{AAD8D842-B245-401F-B904-C09063F6AB8F}" type="presOf" srcId="{F48CB53E-CBE7-40AF-A662-C26206695C87}" destId="{2ED088A2-1625-4DFD-B5FE-10C6AF558696}" srcOrd="0" destOrd="0" presId="urn:microsoft.com/office/officeart/2005/8/layout/radial5"/>
    <dgm:cxn modelId="{14FC2C11-EEEC-4173-AC85-BF180C7CEE23}" type="presOf" srcId="{9022CB8A-1ACD-4E17-935B-0F260D306D9B}" destId="{FF4961BD-3E40-420B-A5F9-FC7E6D3C7905}" srcOrd="1" destOrd="0" presId="urn:microsoft.com/office/officeart/2005/8/layout/radial5"/>
    <dgm:cxn modelId="{A5B46875-F4B8-45CF-BD15-4493409AED62}" type="presOf" srcId="{9022CB8A-1ACD-4E17-935B-0F260D306D9B}" destId="{EC3A4EF8-EC8B-43B0-85D4-186FED2B7C66}" srcOrd="0" destOrd="0" presId="urn:microsoft.com/office/officeart/2005/8/layout/radial5"/>
    <dgm:cxn modelId="{39A019A7-345A-42B5-A28E-0CE9228C030A}" type="presOf" srcId="{F48CB53E-CBE7-40AF-A662-C26206695C87}" destId="{046A60D4-EC37-40F9-8B5A-DCC93B7C5030}" srcOrd="1" destOrd="0" presId="urn:microsoft.com/office/officeart/2005/8/layout/radial5"/>
    <dgm:cxn modelId="{6C7BF75F-C5A4-4224-8D39-4E23CBDFFB7D}" srcId="{00005E96-7C76-4C4D-8D3E-9C1F28F64A12}" destId="{7CE597B7-BE0D-4407-AA63-DC19DD45718E}" srcOrd="0" destOrd="0" parTransId="{A6C8C31F-10E1-4CE0-8B3D-F8EC01BDDB1A}" sibTransId="{26E7D075-D6F4-4143-BE37-BCE943D5A861}"/>
    <dgm:cxn modelId="{B96F6AA9-5796-40D3-9CC9-F87CD2766F15}" srcId="{7CE597B7-BE0D-4407-AA63-DC19DD45718E}" destId="{25764E36-A416-4B3D-92EA-4E8617E47356}" srcOrd="1" destOrd="0" parTransId="{9022CB8A-1ACD-4E17-935B-0F260D306D9B}" sibTransId="{F3ACB757-F75B-4664-8B8E-6EDBA31E4412}"/>
    <dgm:cxn modelId="{8A97EEC2-7D67-407F-AD82-88E781BECDEA}" type="presOf" srcId="{F6FA49A5-E8ED-402A-9D8D-9FA689CE971D}" destId="{BE4D4A4D-331D-444C-A050-5271911D79A1}" srcOrd="0" destOrd="0" presId="urn:microsoft.com/office/officeart/2005/8/layout/radial5"/>
    <dgm:cxn modelId="{836ECE36-4D0F-4116-84D1-C0E68DA16EAE}" type="presParOf" srcId="{E4F2E03C-16FF-4903-B16F-2C7268C7C96B}" destId="{3DFB17E8-651D-4D71-B9DD-0ECA88B4543F}" srcOrd="0" destOrd="0" presId="urn:microsoft.com/office/officeart/2005/8/layout/radial5"/>
    <dgm:cxn modelId="{2491239A-B56E-4653-8504-671DF340BCB3}" type="presParOf" srcId="{E4F2E03C-16FF-4903-B16F-2C7268C7C96B}" destId="{2ED088A2-1625-4DFD-B5FE-10C6AF558696}" srcOrd="1" destOrd="0" presId="urn:microsoft.com/office/officeart/2005/8/layout/radial5"/>
    <dgm:cxn modelId="{4AC20D48-41CC-4308-9112-29819C3617F0}" type="presParOf" srcId="{2ED088A2-1625-4DFD-B5FE-10C6AF558696}" destId="{046A60D4-EC37-40F9-8B5A-DCC93B7C5030}" srcOrd="0" destOrd="0" presId="urn:microsoft.com/office/officeart/2005/8/layout/radial5"/>
    <dgm:cxn modelId="{5A072678-52E4-40CD-AB96-30CBEFDAD451}" type="presParOf" srcId="{E4F2E03C-16FF-4903-B16F-2C7268C7C96B}" destId="{354C8AF2-8DB4-4CAF-A36F-0309CD8A6CF1}" srcOrd="2" destOrd="0" presId="urn:microsoft.com/office/officeart/2005/8/layout/radial5"/>
    <dgm:cxn modelId="{79C18EA6-1236-4AB5-A29E-35C1206C5FE8}" type="presParOf" srcId="{E4F2E03C-16FF-4903-B16F-2C7268C7C96B}" destId="{EC3A4EF8-EC8B-43B0-85D4-186FED2B7C66}" srcOrd="3" destOrd="0" presId="urn:microsoft.com/office/officeart/2005/8/layout/radial5"/>
    <dgm:cxn modelId="{0F255884-A42A-4C6C-A073-61D818507679}" type="presParOf" srcId="{EC3A4EF8-EC8B-43B0-85D4-186FED2B7C66}" destId="{FF4961BD-3E40-420B-A5F9-FC7E6D3C7905}" srcOrd="0" destOrd="0" presId="urn:microsoft.com/office/officeart/2005/8/layout/radial5"/>
    <dgm:cxn modelId="{EC6B9C58-444A-4AD3-8730-549519B11CE8}" type="presParOf" srcId="{E4F2E03C-16FF-4903-B16F-2C7268C7C96B}" destId="{F038F0ED-D202-43C3-9FAB-DF309DE486B7}" srcOrd="4" destOrd="0" presId="urn:microsoft.com/office/officeart/2005/8/layout/radial5"/>
    <dgm:cxn modelId="{A67D9B5D-141A-43C5-820E-4513D2FF7D2A}" type="presParOf" srcId="{E4F2E03C-16FF-4903-B16F-2C7268C7C96B}" destId="{EC50B7D0-77CE-49EC-AAFC-E1CC363489F8}" srcOrd="5" destOrd="0" presId="urn:microsoft.com/office/officeart/2005/8/layout/radial5"/>
    <dgm:cxn modelId="{3931B83F-0715-447E-98D1-61316BCBB079}" type="presParOf" srcId="{EC50B7D0-77CE-49EC-AAFC-E1CC363489F8}" destId="{60D1572B-34C0-47BB-9735-245A006204C6}" srcOrd="0" destOrd="0" presId="urn:microsoft.com/office/officeart/2005/8/layout/radial5"/>
    <dgm:cxn modelId="{191D4C70-D8EB-4862-B360-BCB44D4645F4}" type="presParOf" srcId="{E4F2E03C-16FF-4903-B16F-2C7268C7C96B}" destId="{BE4D4A4D-331D-444C-A050-5271911D79A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E5664-094C-4974-8CA4-41F18BF3DA01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346CA-39DD-48AB-86B1-3ED1D009C36D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61850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38E38-90D1-4267-B528-BD9275D66613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B77EC-01F0-4AE1-ACAE-2781EBCD4F3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32853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77EC-01F0-4AE1-ACAE-2781EBCD4F35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77EC-01F0-4AE1-ACAE-2781EBCD4F35}" type="slidenum">
              <a:rPr lang="es-PE" smtClean="0"/>
              <a:pPr/>
              <a:t>5</a:t>
            </a:fld>
            <a:endParaRPr lang="es-P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77EC-01F0-4AE1-ACAE-2781EBCD4F35}" type="slidenum">
              <a:rPr lang="es-PE" smtClean="0"/>
              <a:pPr/>
              <a:t>6</a:t>
            </a:fld>
            <a:endParaRPr lang="es-P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77EC-01F0-4AE1-ACAE-2781EBCD4F35}" type="slidenum">
              <a:rPr lang="es-PE" smtClean="0"/>
              <a:pPr/>
              <a:t>7</a:t>
            </a:fld>
            <a:endParaRPr lang="es-P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s-PE" sz="1200" dirty="0" smtClean="0"/>
              <a:t>Proporciona mayor Discrecionalidad y Flexibilidad en los procedimientos de contratación a los funcionarios públicos a fin de que puedan adoptar decisiones de compra para satisfacer la necesidad pública, fortaleciendo la transparencia.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s-PE" sz="1200" dirty="0" smtClean="0"/>
              <a:t>Impulsa Eficacia y Eficiencia en uso de recursos públicos.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s-PE" sz="1200" dirty="0" smtClean="0"/>
              <a:t>Impulsa Maximización de recursos públicos.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s-PE" sz="1200" dirty="0" smtClean="0"/>
          </a:p>
          <a:p>
            <a:pPr>
              <a:buFont typeface="Arial" charset="0"/>
              <a:buChar char="•"/>
            </a:pPr>
            <a:endParaRPr lang="es-PE" sz="1200" dirty="0" smtClean="0"/>
          </a:p>
          <a:p>
            <a:pPr>
              <a:buFont typeface="Arial" charset="0"/>
              <a:buChar char="•"/>
            </a:pPr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77EC-01F0-4AE1-ACAE-2781EBCD4F35}" type="slidenum">
              <a:rPr lang="es-PE" smtClean="0"/>
              <a:pPr/>
              <a:t>9</a:t>
            </a:fld>
            <a:endParaRPr lang="es-P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77EC-01F0-4AE1-ACAE-2781EBCD4F35}" type="slidenum">
              <a:rPr lang="es-PE" smtClean="0"/>
              <a:pPr/>
              <a:t>13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olorpantho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57356" y="0"/>
            <a:ext cx="5315692" cy="152421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766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://ts1.mm.bing.net/th?&amp;id=JN.rSrwqonDM7LZZheQ0y1WZg&amp;w=300&amp;h=300&amp;c=0&amp;pid=1.9&amp;rs=0&amp;p=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2465" y="-24"/>
            <a:ext cx="2295678" cy="1522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cabecera Presentacion.png"/>
          <p:cNvPicPr>
            <a:picLocks noChangeAspect="1"/>
          </p:cNvPicPr>
          <p:nvPr userDrawn="1"/>
        </p:nvPicPr>
        <p:blipFill>
          <a:blip r:embed="rId2" cstate="print"/>
          <a:srcRect r="9419"/>
          <a:stretch>
            <a:fillRect/>
          </a:stretch>
        </p:blipFill>
        <p:spPr>
          <a:xfrm>
            <a:off x="0" y="0"/>
            <a:ext cx="9144000" cy="100010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57422" y="0"/>
            <a:ext cx="5286412" cy="100010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28802"/>
            <a:ext cx="8643998" cy="4357718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Ø"/>
              <a:defRPr sz="2800"/>
            </a:lvl1pPr>
            <a:lvl2pPr>
              <a:buFont typeface="Wingdings" pitchFamily="2" charset="2"/>
              <a:buChar char="ü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1214438"/>
            <a:ext cx="8643998" cy="642937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400" b="1"/>
            </a:lvl1pPr>
          </a:lstStyle>
          <a:p>
            <a:pPr lvl="0"/>
            <a:r>
              <a:rPr lang="es-ES" noProof="0" dirty="0" smtClean="0"/>
              <a:t>Haga clic para modificar el Subtitulo</a:t>
            </a:r>
            <a:endParaRPr lang="es-ES" noProof="0" dirty="0"/>
          </a:p>
        </p:txBody>
      </p:sp>
      <p:pic>
        <p:nvPicPr>
          <p:cNvPr id="20482" name="Picture 2" descr="http://ts1.mm.bing.net/th?&amp;id=JN.rSrwqonDM7LZZheQ0y1WZg&amp;w=300&amp;h=300&amp;c=0&amp;pid=1.9&amp;rs=0&amp;p=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5896" y="0"/>
            <a:ext cx="1508104" cy="10003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A383-158D-4CFB-963D-17B7D235384B}" type="datetimeFigureOut">
              <a:rPr lang="es-PE" smtClean="0"/>
              <a:pPr/>
              <a:t>05/05/2015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7A383-158D-4CFB-963D-17B7D235384B}" type="datetimeFigureOut">
              <a:rPr lang="es-PE" smtClean="0"/>
              <a:pPr/>
              <a:t>05/05/2015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65AE6-8F7F-4ED8-933A-E6C3D5F9966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vega@osce.gob.p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132856"/>
            <a:ext cx="8315404" cy="14700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s-PE" sz="4800" dirty="0" smtClean="0"/>
              <a:t>Optimizando los procesos de contratación pública</a:t>
            </a:r>
            <a:endParaRPr lang="es-PE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E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Planificación y Gestión de Compras</a:t>
            </a:r>
          </a:p>
          <a:p>
            <a:endParaRPr lang="es-PE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PE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Isabel Vega, Organismo Supervisor de las Contrataciones del Estado</a:t>
            </a:r>
            <a:endParaRPr lang="es-PE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51920" y="6258798"/>
            <a:ext cx="1959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i="1" dirty="0" smtClean="0">
                <a:solidFill>
                  <a:schemeClr val="bg2">
                    <a:lumMod val="50000"/>
                  </a:schemeClr>
                </a:solidFill>
              </a:rPr>
              <a:t>05 de Mayo del 2015</a:t>
            </a:r>
            <a:endParaRPr lang="es-PE" sz="1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Optimización de Planificación y Gestión de Compras 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28802"/>
            <a:ext cx="8143932" cy="4357718"/>
          </a:xfrm>
        </p:spPr>
        <p:txBody>
          <a:bodyPr/>
          <a:lstStyle/>
          <a:p>
            <a:r>
              <a:rPr lang="es-PE" dirty="0" smtClean="0"/>
              <a:t>Nueva Ley de Contrataciones del Estado Peruano (Ley N° 30225)</a:t>
            </a:r>
          </a:p>
          <a:p>
            <a:endParaRPr lang="es-PE" dirty="0" smtClean="0"/>
          </a:p>
          <a:p>
            <a:r>
              <a:rPr lang="es-PE" dirty="0" smtClean="0"/>
              <a:t>Ley N° 30225 garantiza enfoque de gestión por resultados</a:t>
            </a:r>
          </a:p>
          <a:p>
            <a:endParaRPr lang="es-PE" dirty="0" smtClean="0"/>
          </a:p>
          <a:p>
            <a:r>
              <a:rPr lang="es-PE" b="1" dirty="0" smtClean="0"/>
              <a:t>Plataforma SEACE: Planificación, Gestión de Compras, Publicidad y Transparencia</a:t>
            </a:r>
            <a:endParaRPr lang="es-PE" b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PUNTOS CLAVE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Plataforma SEACE: Planificación, Gestión de Compras, Publicidad y Transparencia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PE" dirty="0" smtClean="0">
                <a:solidFill>
                  <a:schemeClr val="bg2">
                    <a:lumMod val="25000"/>
                  </a:schemeClr>
                </a:solidFill>
              </a:rPr>
              <a:t>PUBLICIDAD Y TRANSPARENCIA:</a:t>
            </a:r>
          </a:p>
          <a:p>
            <a:r>
              <a:rPr lang="es-PE" dirty="0" smtClean="0">
                <a:solidFill>
                  <a:schemeClr val="bg2">
                    <a:lumMod val="25000"/>
                  </a:schemeClr>
                </a:solidFill>
              </a:rPr>
              <a:t>Búsqueda de procesos de selección convocados en SEACE</a:t>
            </a:r>
          </a:p>
          <a:p>
            <a:endParaRPr lang="es-PE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13"/>
            <a:ext cx="8286808" cy="483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Elipse"/>
          <p:cNvSpPr/>
          <p:nvPr/>
        </p:nvSpPr>
        <p:spPr>
          <a:xfrm>
            <a:off x="571472" y="2571744"/>
            <a:ext cx="128588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Plataforma SEACE: Planificación, Gestión de Compras, Publicidad y Transparencia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285720" y="1214438"/>
            <a:ext cx="8643998" cy="857240"/>
          </a:xfrm>
        </p:spPr>
        <p:txBody>
          <a:bodyPr>
            <a:normAutofit fontScale="77500" lnSpcReduction="20000"/>
          </a:bodyPr>
          <a:lstStyle/>
          <a:p>
            <a:r>
              <a:rPr lang="es-PE" dirty="0" smtClean="0">
                <a:solidFill>
                  <a:schemeClr val="bg2">
                    <a:lumMod val="25000"/>
                  </a:schemeClr>
                </a:solidFill>
              </a:rPr>
              <a:t>PUBLICIDAD Y TRANSPARENCIA:</a:t>
            </a:r>
          </a:p>
          <a:p>
            <a:pPr marL="0" indent="0"/>
            <a:r>
              <a:rPr lang="es-PE" dirty="0" smtClean="0">
                <a:solidFill>
                  <a:schemeClr val="bg2">
                    <a:lumMod val="25000"/>
                  </a:schemeClr>
                </a:solidFill>
              </a:rPr>
              <a:t>Ordenes de Compra y Servicios</a:t>
            </a:r>
            <a:r>
              <a:rPr lang="es-PE" b="0" dirty="0" smtClean="0">
                <a:solidFill>
                  <a:schemeClr val="bg2">
                    <a:lumMod val="25000"/>
                  </a:schemeClr>
                </a:solidFill>
              </a:rPr>
              <a:t> (incluye supuestos excluidos del ámbito de aplicación sujetos a supervisión)</a:t>
            </a:r>
          </a:p>
          <a:p>
            <a:endParaRPr lang="es-P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081" y="2214554"/>
            <a:ext cx="8377323" cy="448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714620"/>
            <a:ext cx="8315404" cy="14700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PE" sz="4800" dirty="0" smtClean="0"/>
              <a:t>Gracias</a:t>
            </a:r>
            <a:endParaRPr lang="es-PE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5072074"/>
            <a:ext cx="6772300" cy="178595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s-PE" b="1" u="sng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de Contacto</a:t>
            </a:r>
            <a:r>
              <a:rPr lang="es-PE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l"/>
            <a:r>
              <a:rPr lang="es-PE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Isabel Vega Palomino</a:t>
            </a:r>
          </a:p>
          <a:p>
            <a:pPr algn="l"/>
            <a:r>
              <a:rPr lang="es-PE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ivega@osce.gob.pe</a:t>
            </a:r>
            <a:endParaRPr lang="es-PE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s-PE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Directora  de Desarrollo de Proyectos – Dirección del SEACE</a:t>
            </a:r>
          </a:p>
          <a:p>
            <a:pPr algn="l"/>
            <a:r>
              <a:rPr lang="es-PE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Organismo Supervisor de las Contrataciones del Estado</a:t>
            </a:r>
            <a:endParaRPr lang="es-PE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Optimización de Planificación y Gestión de Compras 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28802"/>
            <a:ext cx="8143932" cy="4357718"/>
          </a:xfrm>
        </p:spPr>
        <p:txBody>
          <a:bodyPr/>
          <a:lstStyle/>
          <a:p>
            <a:r>
              <a:rPr lang="es-PE" dirty="0" smtClean="0"/>
              <a:t>Nueva Ley de Contrataciones del Estado Peruano (Ley N° 30225)</a:t>
            </a:r>
          </a:p>
          <a:p>
            <a:endParaRPr lang="es-PE" dirty="0" smtClean="0"/>
          </a:p>
          <a:p>
            <a:r>
              <a:rPr lang="es-PE" dirty="0" smtClean="0"/>
              <a:t>Ley N° 30225 garantiza enfoque de gestión por resultados</a:t>
            </a:r>
          </a:p>
          <a:p>
            <a:endParaRPr lang="es-PE" dirty="0" smtClean="0"/>
          </a:p>
          <a:p>
            <a:r>
              <a:rPr lang="es-PE" dirty="0" smtClean="0"/>
              <a:t>Plataforma SEACE: Planificación, Gestión de Compras, Publicidad y Transparencia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PUNTOS CLAVE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Optimización de Planificación y Gestión de Compras 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28802"/>
            <a:ext cx="8143932" cy="4357718"/>
          </a:xfrm>
        </p:spPr>
        <p:txBody>
          <a:bodyPr/>
          <a:lstStyle/>
          <a:p>
            <a:r>
              <a:rPr lang="es-PE" b="1" dirty="0" smtClean="0"/>
              <a:t>Nueva Ley de Contrataciones del Estado Peruano (Ley N° 30225)</a:t>
            </a:r>
          </a:p>
          <a:p>
            <a:endParaRPr lang="es-PE" dirty="0" smtClean="0"/>
          </a:p>
          <a:p>
            <a:r>
              <a:rPr lang="es-PE" dirty="0" smtClean="0"/>
              <a:t>Ley N° 30225 garantiza enfoque de gestión por resultados</a:t>
            </a:r>
          </a:p>
          <a:p>
            <a:endParaRPr lang="es-PE" dirty="0" smtClean="0"/>
          </a:p>
          <a:p>
            <a:r>
              <a:rPr lang="es-PE" dirty="0" smtClean="0"/>
              <a:t>Plataforma SEACE: Planificación, Gestión de Compras, Publicidad y Transparencia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PUNTOS CLAVE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Nueva Ley de Contrataciones del Estado Peruano (Ley N° 30225)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5072074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es-PE" sz="2700" dirty="0" smtClean="0"/>
              <a:t>Homologación de Requerimientos (Art. 17).</a:t>
            </a:r>
          </a:p>
          <a:p>
            <a:pPr marL="514350" indent="-514350"/>
            <a:endParaRPr lang="es-PE" sz="2700" dirty="0" smtClean="0"/>
          </a:p>
          <a:p>
            <a:pPr marL="514350" indent="-514350"/>
            <a:r>
              <a:rPr lang="es-PE" sz="2700" dirty="0" smtClean="0"/>
              <a:t>Valor estimado para bienes y servicios y Valor referencial para obras y consultoría de obras (Art. 18).</a:t>
            </a:r>
          </a:p>
          <a:p>
            <a:pPr marL="514350" indent="-514350"/>
            <a:endParaRPr lang="es-PE" sz="2700" dirty="0" smtClean="0"/>
          </a:p>
          <a:p>
            <a:pPr marL="514350" indent="-514350"/>
            <a:r>
              <a:rPr lang="es-PE" sz="2700" dirty="0" smtClean="0"/>
              <a:t>Simplificación y Nuevos Tipos de Procedimientos de  Selección (Art. 21 al 27).</a:t>
            </a:r>
          </a:p>
          <a:p>
            <a:pPr marL="914400" lvl="1" indent="-379413"/>
            <a:r>
              <a:rPr lang="es-PE" sz="2300" dirty="0" smtClean="0"/>
              <a:t>Licitación Pública y Concurso Público</a:t>
            </a:r>
          </a:p>
          <a:p>
            <a:pPr marL="914400" lvl="1" indent="-379413"/>
            <a:r>
              <a:rPr lang="es-PE" sz="2300" dirty="0" smtClean="0"/>
              <a:t>Adjudicación Simplificada</a:t>
            </a:r>
          </a:p>
          <a:p>
            <a:pPr marL="914400" lvl="1" indent="-379413"/>
            <a:r>
              <a:rPr lang="es-PE" sz="2300" dirty="0" smtClean="0"/>
              <a:t>Selección de Consultores Individuales</a:t>
            </a:r>
          </a:p>
          <a:p>
            <a:pPr marL="914400" lvl="1" indent="-379413"/>
            <a:r>
              <a:rPr lang="es-PE" sz="2300" dirty="0" smtClean="0"/>
              <a:t>Comparación de precios</a:t>
            </a:r>
          </a:p>
          <a:p>
            <a:pPr marL="914400" lvl="1" indent="-379413"/>
            <a:r>
              <a:rPr lang="es-PE" sz="2300" dirty="0" smtClean="0"/>
              <a:t>Subasta Inversa Electrónica</a:t>
            </a:r>
          </a:p>
          <a:p>
            <a:pPr marL="914400" lvl="1" indent="-379413"/>
            <a:r>
              <a:rPr lang="es-PE" sz="2300" dirty="0" smtClean="0"/>
              <a:t>Contratación Directa</a:t>
            </a:r>
          </a:p>
          <a:p>
            <a:pPr marL="514350" indent="-514350"/>
            <a:endParaRPr lang="es-PE" sz="2700" dirty="0" smtClean="0"/>
          </a:p>
          <a:p>
            <a:pPr marL="514350" indent="-514350"/>
            <a:r>
              <a:rPr lang="es-PE" sz="2700" dirty="0" smtClean="0"/>
              <a:t>Potestad de contratación con proveedores no domiciliados en el país cuando se da una segunda convocatoria desierta cuando se compre productos farmacéuticos y dispositivos médicos (Art. 29).</a:t>
            </a:r>
          </a:p>
          <a:p>
            <a:pPr marL="514350" indent="-514350">
              <a:buNone/>
            </a:pPr>
            <a:endParaRPr lang="es-PE" sz="2700" dirty="0" smtClean="0"/>
          </a:p>
          <a:p>
            <a:pPr marL="514350" indent="-514350">
              <a:buNone/>
            </a:pPr>
            <a:r>
              <a:rPr lang="es-PE" sz="2300" dirty="0" smtClean="0"/>
              <a:t>*NUEVO* Reglamento: El Registro de Participantes Electrónico será obligatorio excepto para Comparación de precios y Contratación Directa.</a:t>
            </a:r>
          </a:p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Algunas novedades de la Ley N° 30225</a:t>
            </a:r>
          </a:p>
          <a:p>
            <a:endParaRPr lang="es-PE" dirty="0"/>
          </a:p>
        </p:txBody>
      </p:sp>
      <p:sp>
        <p:nvSpPr>
          <p:cNvPr id="5" name="4 Estrella de 5 puntas"/>
          <p:cNvSpPr/>
          <p:nvPr/>
        </p:nvSpPr>
        <p:spPr>
          <a:xfrm>
            <a:off x="3428992" y="3643314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5 Estrella de 5 puntas"/>
          <p:cNvSpPr/>
          <p:nvPr/>
        </p:nvSpPr>
        <p:spPr>
          <a:xfrm>
            <a:off x="4357686" y="3857628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6 Estrella de 5 puntas"/>
          <p:cNvSpPr/>
          <p:nvPr/>
        </p:nvSpPr>
        <p:spPr>
          <a:xfrm>
            <a:off x="3286116" y="4143380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Nueva Ley de Contrataciones del Estado Peruano (Ley N° 30225)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PE" dirty="0" smtClean="0"/>
              <a:t>Simplificación y Nuevos Tipos de Procedimientos de Selección</a:t>
            </a:r>
          </a:p>
          <a:p>
            <a:r>
              <a:rPr lang="es-PE" u="sng" dirty="0" smtClean="0"/>
              <a:t>* Bienes y * Servicios y Consultores Persona Jurídica</a:t>
            </a:r>
          </a:p>
          <a:p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2214546" y="2000240"/>
            <a:ext cx="1428760" cy="157163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Licitación Pública (B) y Concurso Público (S)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214546" y="3643314"/>
            <a:ext cx="1428760" cy="214314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Adjudicación Simplificada</a:t>
            </a:r>
            <a:endParaRPr lang="es-PE" sz="1600" dirty="0">
              <a:solidFill>
                <a:schemeClr val="tx1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214282" y="3286124"/>
            <a:ext cx="2000264" cy="428628"/>
            <a:chOff x="214282" y="2928934"/>
            <a:chExt cx="2000264" cy="428628"/>
          </a:xfrm>
        </p:grpSpPr>
        <p:sp>
          <p:nvSpPr>
            <p:cNvPr id="10" name="9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</a:t>
              </a:r>
              <a:r>
                <a:rPr lang="es-PE" sz="1400" b="1" dirty="0" smtClean="0"/>
                <a:t>400,000 ($ 129,032)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214282" y="4000504"/>
            <a:ext cx="2000264" cy="428628"/>
            <a:chOff x="214282" y="2928934"/>
            <a:chExt cx="2000264" cy="428628"/>
          </a:xfrm>
        </p:grpSpPr>
        <p:sp>
          <p:nvSpPr>
            <p:cNvPr id="16" name="15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25</a:t>
              </a:r>
              <a:r>
                <a:rPr lang="es-PE" sz="1400" b="1" dirty="0" smtClean="0"/>
                <a:t>0,000 ($ 80,645)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14282" y="4929198"/>
            <a:ext cx="2000264" cy="428628"/>
            <a:chOff x="214282" y="2928934"/>
            <a:chExt cx="2000264" cy="428628"/>
          </a:xfrm>
        </p:grpSpPr>
        <p:sp>
          <p:nvSpPr>
            <p:cNvPr id="19" name="18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4</a:t>
              </a:r>
              <a:r>
                <a:rPr lang="es-PE" sz="1400" b="1" dirty="0" smtClean="0"/>
                <a:t>0,000 ($ 12,903)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1" name="20 Rectángulo redondeado"/>
          <p:cNvSpPr/>
          <p:nvPr/>
        </p:nvSpPr>
        <p:spPr>
          <a:xfrm>
            <a:off x="5143504" y="5214950"/>
            <a:ext cx="1357322" cy="571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Comparación de Precios</a:t>
            </a:r>
          </a:p>
        </p:txBody>
      </p:sp>
      <p:grpSp>
        <p:nvGrpSpPr>
          <p:cNvPr id="22" name="21 Grupo"/>
          <p:cNvGrpSpPr/>
          <p:nvPr/>
        </p:nvGrpSpPr>
        <p:grpSpPr>
          <a:xfrm>
            <a:off x="214282" y="5429264"/>
            <a:ext cx="2000264" cy="428628"/>
            <a:chOff x="214282" y="2928934"/>
            <a:chExt cx="2000264" cy="428628"/>
          </a:xfrm>
        </p:grpSpPr>
        <p:sp>
          <p:nvSpPr>
            <p:cNvPr id="23" name="22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3</a:t>
              </a:r>
              <a:r>
                <a:rPr lang="es-PE" sz="1400" b="1" dirty="0" smtClean="0"/>
                <a:t>0,800 ($ 9,935)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5" name="24 Rectángulo redondeado"/>
          <p:cNvSpPr/>
          <p:nvPr/>
        </p:nvSpPr>
        <p:spPr>
          <a:xfrm>
            <a:off x="6572264" y="1857364"/>
            <a:ext cx="1000132" cy="39290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Subasta Inversa Electrónica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7643834" y="1857364"/>
            <a:ext cx="1000132" cy="392909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Contratación Directa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2214546" y="5929330"/>
            <a:ext cx="6500858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Contrataciones inferiores a S/. 30,800</a:t>
            </a:r>
          </a:p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(Supuestos excluidos del ámbito de aplicación sujeto a supervisión)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28" name="27 Estrella de 5 puntas"/>
          <p:cNvSpPr/>
          <p:nvPr/>
        </p:nvSpPr>
        <p:spPr>
          <a:xfrm>
            <a:off x="3500430" y="3571876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" name="28 Estrella de 5 puntas"/>
          <p:cNvSpPr/>
          <p:nvPr/>
        </p:nvSpPr>
        <p:spPr>
          <a:xfrm>
            <a:off x="6357950" y="5000636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Nueva Ley de Contrataciones del Estado Peruano (Ley N° 30225)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PE" dirty="0" smtClean="0"/>
              <a:t>Simplificación y Nuevos Tipos de Procedimientos de Selección</a:t>
            </a:r>
          </a:p>
          <a:p>
            <a:r>
              <a:rPr lang="es-PE" u="sng" dirty="0" smtClean="0"/>
              <a:t>* Servicios y Consultores Persona Natural</a:t>
            </a:r>
          </a:p>
          <a:p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2214546" y="2000240"/>
            <a:ext cx="1428760" cy="157163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Concurso Público (S)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214546" y="3643314"/>
            <a:ext cx="1428760" cy="71438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Adjudicación Simplificada</a:t>
            </a:r>
            <a:endParaRPr lang="es-PE" sz="1600" dirty="0">
              <a:solidFill>
                <a:schemeClr val="tx1"/>
              </a:solidFill>
            </a:endParaRPr>
          </a:p>
        </p:txBody>
      </p:sp>
      <p:grpSp>
        <p:nvGrpSpPr>
          <p:cNvPr id="3" name="13 Grupo"/>
          <p:cNvGrpSpPr/>
          <p:nvPr/>
        </p:nvGrpSpPr>
        <p:grpSpPr>
          <a:xfrm>
            <a:off x="214282" y="3286124"/>
            <a:ext cx="2000264" cy="428628"/>
            <a:chOff x="214282" y="2928934"/>
            <a:chExt cx="2000264" cy="428628"/>
          </a:xfrm>
        </p:grpSpPr>
        <p:sp>
          <p:nvSpPr>
            <p:cNvPr id="10" name="9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</a:t>
              </a:r>
              <a:r>
                <a:rPr lang="es-PE" sz="1400" b="1" dirty="0" smtClean="0"/>
                <a:t>400,000 ($ 129,032)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" name="11 Rectángulo redondeado"/>
          <p:cNvSpPr/>
          <p:nvPr/>
        </p:nvSpPr>
        <p:spPr>
          <a:xfrm>
            <a:off x="3714744" y="4357694"/>
            <a:ext cx="1357322" cy="14287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Selección de Consultores Individuales</a:t>
            </a:r>
            <a:endParaRPr lang="es-PE" sz="1600" dirty="0">
              <a:solidFill>
                <a:schemeClr val="tx1"/>
              </a:solidFill>
            </a:endParaRPr>
          </a:p>
        </p:txBody>
      </p:sp>
      <p:grpSp>
        <p:nvGrpSpPr>
          <p:cNvPr id="5" name="14 Grupo"/>
          <p:cNvGrpSpPr/>
          <p:nvPr/>
        </p:nvGrpSpPr>
        <p:grpSpPr>
          <a:xfrm>
            <a:off x="214282" y="4000504"/>
            <a:ext cx="2000264" cy="428628"/>
            <a:chOff x="214282" y="2928934"/>
            <a:chExt cx="2000264" cy="428628"/>
          </a:xfrm>
        </p:grpSpPr>
        <p:sp>
          <p:nvSpPr>
            <p:cNvPr id="16" name="15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25</a:t>
              </a:r>
              <a:r>
                <a:rPr lang="es-PE" sz="1400" b="1" dirty="0" smtClean="0"/>
                <a:t>0,000 ($ 80,645)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" name="17 Grupo"/>
          <p:cNvGrpSpPr/>
          <p:nvPr/>
        </p:nvGrpSpPr>
        <p:grpSpPr>
          <a:xfrm>
            <a:off x="214282" y="4929198"/>
            <a:ext cx="2000264" cy="428628"/>
            <a:chOff x="214282" y="2928934"/>
            <a:chExt cx="2000264" cy="428628"/>
          </a:xfrm>
        </p:grpSpPr>
        <p:sp>
          <p:nvSpPr>
            <p:cNvPr id="19" name="18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4</a:t>
              </a:r>
              <a:r>
                <a:rPr lang="es-PE" sz="1400" b="1" dirty="0" smtClean="0"/>
                <a:t>0,000 ($ 12,903)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21 Grupo"/>
          <p:cNvGrpSpPr/>
          <p:nvPr/>
        </p:nvGrpSpPr>
        <p:grpSpPr>
          <a:xfrm>
            <a:off x="214282" y="5429264"/>
            <a:ext cx="2000264" cy="428628"/>
            <a:chOff x="214282" y="2928934"/>
            <a:chExt cx="2000264" cy="428628"/>
          </a:xfrm>
        </p:grpSpPr>
        <p:sp>
          <p:nvSpPr>
            <p:cNvPr id="23" name="22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3</a:t>
              </a:r>
              <a:r>
                <a:rPr lang="es-PE" sz="1400" b="1" dirty="0" smtClean="0"/>
                <a:t>0,800 ($ 9,935)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6" name="25 Rectángulo redondeado"/>
          <p:cNvSpPr/>
          <p:nvPr/>
        </p:nvSpPr>
        <p:spPr>
          <a:xfrm>
            <a:off x="7643834" y="1857364"/>
            <a:ext cx="1000132" cy="392909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Contratación Directa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2214546" y="5929330"/>
            <a:ext cx="6500858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Contrataciones inferiores a S/. 30,800</a:t>
            </a:r>
          </a:p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(Supuestos excluidos del ámbito de aplicación sujeto a supervisión)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21" name="20 Estrella de 5 puntas"/>
          <p:cNvSpPr/>
          <p:nvPr/>
        </p:nvSpPr>
        <p:spPr>
          <a:xfrm>
            <a:off x="4857752" y="4286256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21 Estrella de 5 puntas"/>
          <p:cNvSpPr/>
          <p:nvPr/>
        </p:nvSpPr>
        <p:spPr>
          <a:xfrm>
            <a:off x="3500430" y="3571876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Nueva Ley de Contrataciones del Estado Peruano (Ley N° 30225)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PE" dirty="0" smtClean="0"/>
              <a:t>Simplificación y Nuevos Tipos de Procedimientos de Selección</a:t>
            </a:r>
          </a:p>
          <a:p>
            <a:r>
              <a:rPr lang="es-PE" u="sng" dirty="0" smtClean="0"/>
              <a:t>* Obras</a:t>
            </a:r>
          </a:p>
          <a:p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2214546" y="2000240"/>
            <a:ext cx="1428760" cy="78581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Licitación Pública (O)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214546" y="2857496"/>
            <a:ext cx="1428760" cy="292895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Adjudicación Simplificada</a:t>
            </a:r>
            <a:endParaRPr lang="es-PE" sz="1600" dirty="0">
              <a:solidFill>
                <a:schemeClr val="tx1"/>
              </a:solidFill>
            </a:endParaRPr>
          </a:p>
        </p:txBody>
      </p:sp>
      <p:grpSp>
        <p:nvGrpSpPr>
          <p:cNvPr id="22" name="21 Grupo"/>
          <p:cNvGrpSpPr/>
          <p:nvPr/>
        </p:nvGrpSpPr>
        <p:grpSpPr>
          <a:xfrm>
            <a:off x="214314" y="2500306"/>
            <a:ext cx="2214546" cy="428628"/>
            <a:chOff x="214314" y="3286124"/>
            <a:chExt cx="2214546" cy="428628"/>
          </a:xfrm>
        </p:grpSpPr>
        <p:sp>
          <p:nvSpPr>
            <p:cNvPr id="10" name="9 Flecha derecha"/>
            <p:cNvSpPr/>
            <p:nvPr/>
          </p:nvSpPr>
          <p:spPr>
            <a:xfrm>
              <a:off x="285720" y="350043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14314" y="3286124"/>
              <a:ext cx="2214546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1’8</a:t>
              </a:r>
              <a:r>
                <a:rPr lang="es-PE" sz="1400" b="1" dirty="0" smtClean="0"/>
                <a:t>00,000 ($ 580,645)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21 Grupo"/>
          <p:cNvGrpSpPr/>
          <p:nvPr/>
        </p:nvGrpSpPr>
        <p:grpSpPr>
          <a:xfrm>
            <a:off x="214282" y="5429264"/>
            <a:ext cx="2000264" cy="428628"/>
            <a:chOff x="214282" y="2928934"/>
            <a:chExt cx="2000264" cy="428628"/>
          </a:xfrm>
        </p:grpSpPr>
        <p:sp>
          <p:nvSpPr>
            <p:cNvPr id="23" name="22 Flecha derecha"/>
            <p:cNvSpPr/>
            <p:nvPr/>
          </p:nvSpPr>
          <p:spPr>
            <a:xfrm>
              <a:off x="285720" y="3143248"/>
              <a:ext cx="1857388" cy="214314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214282" y="2928934"/>
              <a:ext cx="2000264" cy="21431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kumimoji="0" lang="es-PE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s/. 3</a:t>
              </a:r>
              <a:r>
                <a:rPr lang="es-PE" sz="1400" b="1" dirty="0" smtClean="0"/>
                <a:t>0,800 ($ 9,935)</a:t>
              </a:r>
              <a:endPara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6" name="25 Rectángulo redondeado"/>
          <p:cNvSpPr/>
          <p:nvPr/>
        </p:nvSpPr>
        <p:spPr>
          <a:xfrm>
            <a:off x="7643834" y="1857364"/>
            <a:ext cx="1000132" cy="392909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Contratación Directa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2214546" y="5929330"/>
            <a:ext cx="6500858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Contrataciones inferiores a S/. 30,800</a:t>
            </a:r>
          </a:p>
          <a:p>
            <a:pPr algn="ctr"/>
            <a:r>
              <a:rPr lang="es-PE" sz="1600" dirty="0" smtClean="0">
                <a:solidFill>
                  <a:schemeClr val="tx1"/>
                </a:solidFill>
              </a:rPr>
              <a:t>(Supuestos excluidos del ámbito de aplicación sujeto a supervisión)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4" name="13 Estrella de 5 puntas"/>
          <p:cNvSpPr/>
          <p:nvPr/>
        </p:nvSpPr>
        <p:spPr>
          <a:xfrm>
            <a:off x="3500430" y="2786058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Optimización de Planificación y Gestión de Compras 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28802"/>
            <a:ext cx="8143932" cy="4357718"/>
          </a:xfrm>
        </p:spPr>
        <p:txBody>
          <a:bodyPr/>
          <a:lstStyle/>
          <a:p>
            <a:r>
              <a:rPr lang="es-PE" dirty="0" smtClean="0"/>
              <a:t>Nueva Ley de Contrataciones del Estado Peruano (Ley N° 30225)</a:t>
            </a:r>
          </a:p>
          <a:p>
            <a:endParaRPr lang="es-PE" dirty="0" smtClean="0"/>
          </a:p>
          <a:p>
            <a:r>
              <a:rPr lang="es-PE" b="1" dirty="0" smtClean="0"/>
              <a:t>Ley N° 30225 garantiza enfoque de gestión por resultados</a:t>
            </a:r>
          </a:p>
          <a:p>
            <a:endParaRPr lang="es-PE" dirty="0" smtClean="0"/>
          </a:p>
          <a:p>
            <a:r>
              <a:rPr lang="es-PE" dirty="0" smtClean="0"/>
              <a:t>Plataforma SEACE: Planificación, Gestión de Compras, Publicidad y Transparencia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PUNTOS CLAVE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Ley N° 30225 garantiza enfoque de gestión por resultados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LEY N° 30225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928662" y="1285860"/>
          <a:ext cx="738188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572132" y="1627519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000" dirty="0" smtClean="0"/>
              <a:t>Mayor Discrecionalidad y Flexibilidad en los procedimientos de contratación a los funcionarios públicos a fin de que puedan adoptar decisiones de compra para satisfacer la necesidad pública, fortaleciendo la transparencia.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square" lIns="91440" tIns="45720" rIns="91440" bIns="45720" rtlCol="0" anchor="ctr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3785</TotalTime>
  <Words>785</Words>
  <Application>Microsoft Office PowerPoint</Application>
  <PresentationFormat>Presentación en pantalla (4:3)</PresentationFormat>
  <Paragraphs>116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Optimizando los procesos de contratación pública</vt:lpstr>
      <vt:lpstr>Optimización de Planificación y Gestión de Compras </vt:lpstr>
      <vt:lpstr>Optimización de Planificación y Gestión de Compras </vt:lpstr>
      <vt:lpstr>Nueva Ley de Contrataciones del Estado Peruano (Ley N° 30225)</vt:lpstr>
      <vt:lpstr>Nueva Ley de Contrataciones del Estado Peruano (Ley N° 30225)</vt:lpstr>
      <vt:lpstr>Nueva Ley de Contrataciones del Estado Peruano (Ley N° 30225)</vt:lpstr>
      <vt:lpstr>Nueva Ley de Contrataciones del Estado Peruano (Ley N° 30225)</vt:lpstr>
      <vt:lpstr>Optimización de Planificación y Gestión de Compras </vt:lpstr>
      <vt:lpstr>Ley N° 30225 garantiza enfoque de gestión por resultados</vt:lpstr>
      <vt:lpstr>Optimización de Planificación y Gestión de Compras </vt:lpstr>
      <vt:lpstr>Plataforma SEACE: Planificación, Gestión de Compras, Publicidad y Transparencia</vt:lpstr>
      <vt:lpstr>Plataforma SEACE: Planificación, Gestión de Compras, Publicidad y Transparencia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Helmer Suca</dc:creator>
  <cp:lastModifiedBy>Elena</cp:lastModifiedBy>
  <cp:revision>454</cp:revision>
  <cp:lastPrinted>2015-02-05T20:53:46Z</cp:lastPrinted>
  <dcterms:created xsi:type="dcterms:W3CDTF">2012-11-10T18:45:54Z</dcterms:created>
  <dcterms:modified xsi:type="dcterms:W3CDTF">2015-05-05T01:57:54Z</dcterms:modified>
</cp:coreProperties>
</file>